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Playfair Displ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PlayfairDispl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PlayfairDisplay-bold.fntdata"/><Relationship Id="rId16" Type="http://schemas.openxmlformats.org/officeDocument/2006/relationships/slide" Target="slides/slide11.xml"/><Relationship Id="rId38" Type="http://schemas.openxmlformats.org/officeDocument/2006/relationships/font" Target="fonts/PlayfairDispl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7bc61f2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7bc61f2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7bc61f2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7bc61f2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a7bc61f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a7bc61f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a7bc61f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a7bc61f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7bc61f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7bc61f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7bc61f2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7bc61f2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b5dd0d987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b5dd0d987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a7bc61f2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a7bc61f2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a7bc61f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a7bc61f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7bc61f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7bc61f2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b5dd0d987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b5dd0d987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7bc61f2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7bc61f2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7bc61f2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7bc61f2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7bc61f2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7bc61f2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a7bc61f2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7bc61f2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b5dd0d98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b5dd0d98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7bc61f2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7bc61f2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b5dd0d98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b5dd0d98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a7bc61f2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7bc61f2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b5dd0d987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b5dd0d987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a7bc61f2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7bc61f2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a7bc61f2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a7bc61f2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a7bc61f2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a7bc61f2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b5dd0d987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b5dd0d987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7bc61f2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7bc61f2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b5dd0d987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b5dd0d987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a7bc61f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a7bc61f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t>HealthDash</a:t>
            </a:r>
            <a:endParaRPr/>
          </a:p>
        </p:txBody>
      </p:sp>
      <p:sp>
        <p:nvSpPr>
          <p:cNvPr id="69" name="Google Shape;69;p13"/>
          <p:cNvSpPr txBox="1"/>
          <p:nvPr>
            <p:ph idx="1" type="subTitle"/>
          </p:nvPr>
        </p:nvSpPr>
        <p:spPr>
          <a:xfrm>
            <a:off x="202000" y="2625325"/>
            <a:ext cx="4995000" cy="1274100"/>
          </a:xfrm>
          <a:prstGeom prst="rect">
            <a:avLst/>
          </a:prstGeom>
        </p:spPr>
        <p:txBody>
          <a:bodyPr anchorCtr="0" anchor="b" bIns="91425" lIns="91425" spcFirstLastPara="1" rIns="91425" wrap="square" tIns="91425">
            <a:noAutofit/>
          </a:bodyPr>
          <a:lstStyle/>
          <a:p>
            <a:pPr indent="0" lvl="0" marL="0" rtl="0" algn="ctr">
              <a:spcBef>
                <a:spcPts val="1000"/>
              </a:spcBef>
              <a:spcAft>
                <a:spcPts val="0"/>
              </a:spcAft>
              <a:buNone/>
            </a:pPr>
            <a:r>
              <a:rPr lang="en"/>
              <a:t>By: Jerry Chen, Prateek Chellani, and Vismaya Manchaiah</a:t>
            </a:r>
            <a:endParaRPr/>
          </a:p>
        </p:txBody>
      </p:sp>
      <p:pic>
        <p:nvPicPr>
          <p:cNvPr id="70" name="Google Shape;70;p13"/>
          <p:cNvPicPr preferRelativeResize="0"/>
          <p:nvPr/>
        </p:nvPicPr>
        <p:blipFill>
          <a:blip r:embed="rId3">
            <a:alphaModFix/>
          </a:blip>
          <a:stretch>
            <a:fillRect/>
          </a:stretch>
        </p:blipFill>
        <p:spPr>
          <a:xfrm>
            <a:off x="5891225" y="128575"/>
            <a:ext cx="2276475" cy="2238375"/>
          </a:xfrm>
          <a:prstGeom prst="rect">
            <a:avLst/>
          </a:prstGeom>
          <a:noFill/>
          <a:ln>
            <a:noFill/>
          </a:ln>
        </p:spPr>
      </p:pic>
      <p:pic>
        <p:nvPicPr>
          <p:cNvPr id="71" name="Google Shape;71;p13"/>
          <p:cNvPicPr preferRelativeResize="0"/>
          <p:nvPr/>
        </p:nvPicPr>
        <p:blipFill>
          <a:blip r:embed="rId4">
            <a:alphaModFix/>
          </a:blip>
          <a:stretch>
            <a:fillRect/>
          </a:stretch>
        </p:blipFill>
        <p:spPr>
          <a:xfrm>
            <a:off x="5491175" y="2394350"/>
            <a:ext cx="3228975" cy="2543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04550" y="26555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 Use Case Task Interaction Model</a:t>
            </a:r>
            <a:endParaRPr/>
          </a:p>
        </p:txBody>
      </p:sp>
      <p:pic>
        <p:nvPicPr>
          <p:cNvPr id="127" name="Google Shape;127;p22"/>
          <p:cNvPicPr preferRelativeResize="0"/>
          <p:nvPr/>
        </p:nvPicPr>
        <p:blipFill>
          <a:blip r:embed="rId3">
            <a:alphaModFix/>
          </a:blip>
          <a:stretch>
            <a:fillRect/>
          </a:stretch>
        </p:blipFill>
        <p:spPr>
          <a:xfrm>
            <a:off x="998925" y="1202550"/>
            <a:ext cx="6696075" cy="309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90900" y="281525"/>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Design Persona</a:t>
            </a:r>
            <a:endParaRPr>
              <a:solidFill>
                <a:srgbClr val="FFFFFF"/>
              </a:solidFill>
            </a:endParaRPr>
          </a:p>
        </p:txBody>
      </p:sp>
      <p:sp>
        <p:nvSpPr>
          <p:cNvPr id="133" name="Google Shape;133;p23"/>
          <p:cNvSpPr txBox="1"/>
          <p:nvPr>
            <p:ph idx="1" type="body"/>
          </p:nvPr>
        </p:nvSpPr>
        <p:spPr>
          <a:xfrm>
            <a:off x="176300" y="1551850"/>
            <a:ext cx="4100100" cy="3430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sz="1200">
                <a:solidFill>
                  <a:srgbClr val="FFFFFF"/>
                </a:solidFill>
                <a:latin typeface="Times New Roman"/>
                <a:ea typeface="Times New Roman"/>
                <a:cs typeface="Times New Roman"/>
                <a:sym typeface="Times New Roman"/>
              </a:rPr>
              <a:t> Design Persona:</a:t>
            </a:r>
            <a:endParaRPr sz="12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FFFF"/>
                </a:solidFill>
                <a:latin typeface="Times New Roman"/>
                <a:ea typeface="Times New Roman"/>
                <a:cs typeface="Times New Roman"/>
                <a:sym typeface="Times New Roman"/>
              </a:rPr>
              <a:t>Rachel Smith is a first-year college student at the University of Cincinnati. She loves talking to others and hearing their opinions on things. In the past she was used to eating home cooked meals and packing her own lunch. This allowed her to know where each meal was coming from and make sure that she had well balanced meals. Rachel tries to </a:t>
            </a:r>
            <a:r>
              <a:rPr b="1" lang="en" sz="1200">
                <a:solidFill>
                  <a:srgbClr val="FFFFFF"/>
                </a:solidFill>
                <a:latin typeface="Times New Roman"/>
                <a:ea typeface="Times New Roman"/>
                <a:cs typeface="Times New Roman"/>
                <a:sym typeface="Times New Roman"/>
              </a:rPr>
              <a:t>eat healthy</a:t>
            </a:r>
            <a:r>
              <a:rPr lang="en" sz="1200">
                <a:solidFill>
                  <a:srgbClr val="FFFFFF"/>
                </a:solidFill>
                <a:latin typeface="Times New Roman"/>
                <a:ea typeface="Times New Roman"/>
                <a:cs typeface="Times New Roman"/>
                <a:sym typeface="Times New Roman"/>
              </a:rPr>
              <a:t> but loves to go out to eat occasionally. She is a </a:t>
            </a:r>
            <a:r>
              <a:rPr b="1" lang="en" sz="1200">
                <a:solidFill>
                  <a:srgbClr val="FFFFFF"/>
                </a:solidFill>
                <a:latin typeface="Times New Roman"/>
                <a:ea typeface="Times New Roman"/>
                <a:cs typeface="Times New Roman"/>
                <a:sym typeface="Times New Roman"/>
              </a:rPr>
              <a:t>Bearcat card</a:t>
            </a:r>
            <a:r>
              <a:rPr lang="en" sz="1200">
                <a:solidFill>
                  <a:srgbClr val="FFFFFF"/>
                </a:solidFill>
                <a:latin typeface="Times New Roman"/>
                <a:ea typeface="Times New Roman"/>
                <a:cs typeface="Times New Roman"/>
                <a:sym typeface="Times New Roman"/>
              </a:rPr>
              <a:t> holder and has $150 to spend for the semester. Not wanting to spend much more than that she tries to find the </a:t>
            </a:r>
            <a:r>
              <a:rPr b="1" lang="en" sz="1200">
                <a:solidFill>
                  <a:srgbClr val="FFFFFF"/>
                </a:solidFill>
                <a:latin typeface="Times New Roman"/>
                <a:ea typeface="Times New Roman"/>
                <a:cs typeface="Times New Roman"/>
                <a:sym typeface="Times New Roman"/>
              </a:rPr>
              <a:t>cheapest places</a:t>
            </a:r>
            <a:r>
              <a:rPr lang="en" sz="1200">
                <a:solidFill>
                  <a:srgbClr val="FFFFFF"/>
                </a:solidFill>
                <a:latin typeface="Times New Roman"/>
                <a:ea typeface="Times New Roman"/>
                <a:cs typeface="Times New Roman"/>
                <a:sym typeface="Times New Roman"/>
              </a:rPr>
              <a:t> with the best deals to go to when eating off campus. Rachel is </a:t>
            </a:r>
            <a:r>
              <a:rPr b="1" lang="en" sz="1200">
                <a:solidFill>
                  <a:srgbClr val="FFFFFF"/>
                </a:solidFill>
                <a:latin typeface="Times New Roman"/>
                <a:ea typeface="Times New Roman"/>
                <a:cs typeface="Times New Roman"/>
                <a:sym typeface="Times New Roman"/>
              </a:rPr>
              <a:t>allergic to tomatoes,</a:t>
            </a:r>
            <a:r>
              <a:rPr lang="en" sz="1200">
                <a:solidFill>
                  <a:srgbClr val="FFFFFF"/>
                </a:solidFill>
                <a:latin typeface="Times New Roman"/>
                <a:ea typeface="Times New Roman"/>
                <a:cs typeface="Times New Roman"/>
                <a:sym typeface="Times New Roman"/>
              </a:rPr>
              <a:t> so she likes to know what food is going to be at the dining halls each day. This way she can go directly to the one that has food which she can eat.</a:t>
            </a:r>
            <a:endParaRPr sz="1200">
              <a:solidFill>
                <a:srgbClr val="FFFFFF"/>
              </a:solidFill>
              <a:latin typeface="Times New Roman"/>
              <a:ea typeface="Times New Roman"/>
              <a:cs typeface="Times New Roman"/>
              <a:sym typeface="Times New Roman"/>
            </a:endParaRPr>
          </a:p>
          <a:p>
            <a:pPr indent="0" lvl="0" marL="0" rtl="0" algn="l">
              <a:spcBef>
                <a:spcPts val="1200"/>
              </a:spcBef>
              <a:spcAft>
                <a:spcPts val="1600"/>
              </a:spcAft>
              <a:buNone/>
            </a:pPr>
            <a:r>
              <a:t/>
            </a:r>
            <a:endParaRPr>
              <a:solidFill>
                <a:srgbClr val="FFFFFF"/>
              </a:solidFill>
            </a:endParaRPr>
          </a:p>
        </p:txBody>
      </p:sp>
      <p:sp>
        <p:nvSpPr>
          <p:cNvPr id="134" name="Google Shape;134;p23"/>
          <p:cNvSpPr txBox="1"/>
          <p:nvPr/>
        </p:nvSpPr>
        <p:spPr>
          <a:xfrm>
            <a:off x="4648200" y="497275"/>
            <a:ext cx="4414200" cy="315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200">
                <a:solidFill>
                  <a:srgbClr val="FFFFFF"/>
                </a:solidFill>
                <a:latin typeface="Times New Roman"/>
                <a:ea typeface="Times New Roman"/>
                <a:cs typeface="Times New Roman"/>
                <a:sym typeface="Times New Roman"/>
              </a:rPr>
              <a:t>Persona Statement:</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rgbClr val="FFFFFF"/>
                </a:solidFill>
                <a:latin typeface="Times New Roman"/>
                <a:ea typeface="Times New Roman"/>
                <a:cs typeface="Times New Roman"/>
                <a:sym typeface="Times New Roman"/>
              </a:rPr>
              <a:t>As Rachel gets done with class, she realizes that she doesn’t have a ton of time before her next class to get lunch. While spending the weekend visiting her friend at another college, she went out to eat a lot and didn’t always go to the healthiest places. She pulls out her phone and gets on the HealthDash website. She opens the menu for her favorite dining hall and sees that the dishes for today all contain tomatoes. She is glad to have known that before she made her way all the way across campus. She checks the website again and sees that MarketPointe has the best options for her today and can easily find the healthiest option available there as well. She views the nutritional information and decides to go to the sandwich bar. So as soon as Rachel gets to the dining hall she knows exactly which station to go to and is able to make it back to class on time. After her next couple classes Rachel is exhausted and just wants to go back to her room, but she is also very hungry. Luckily, she gets on HealthDash and finds a convenient delivery option that accepts the money on her Bearcat Card. This saves her from worrying about going to get food or spending any extra money.</a:t>
            </a:r>
            <a:endParaRPr sz="12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593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Ecological Sketch</a:t>
            </a:r>
            <a:endParaRPr/>
          </a:p>
        </p:txBody>
      </p:sp>
      <p:pic>
        <p:nvPicPr>
          <p:cNvPr id="140" name="Google Shape;140;p24"/>
          <p:cNvPicPr preferRelativeResize="0"/>
          <p:nvPr/>
        </p:nvPicPr>
        <p:blipFill rotWithShape="1">
          <a:blip r:embed="rId3">
            <a:alphaModFix/>
          </a:blip>
          <a:srcRect b="25488" l="0" r="0" t="4448"/>
          <a:stretch/>
        </p:blipFill>
        <p:spPr>
          <a:xfrm>
            <a:off x="3942825" y="109650"/>
            <a:ext cx="5090451" cy="4867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Sketch</a:t>
            </a:r>
            <a:endParaRPr/>
          </a:p>
        </p:txBody>
      </p:sp>
      <p:pic>
        <p:nvPicPr>
          <p:cNvPr id="146" name="Google Shape;146;p25"/>
          <p:cNvPicPr preferRelativeResize="0"/>
          <p:nvPr/>
        </p:nvPicPr>
        <p:blipFill>
          <a:blip r:embed="rId3">
            <a:alphaModFix/>
          </a:blip>
          <a:stretch>
            <a:fillRect/>
          </a:stretch>
        </p:blipFill>
        <p:spPr>
          <a:xfrm>
            <a:off x="238125" y="1867025"/>
            <a:ext cx="3983949" cy="3139525"/>
          </a:xfrm>
          <a:prstGeom prst="rect">
            <a:avLst/>
          </a:prstGeom>
          <a:noFill/>
          <a:ln>
            <a:noFill/>
          </a:ln>
        </p:spPr>
      </p:pic>
      <p:pic>
        <p:nvPicPr>
          <p:cNvPr id="147" name="Google Shape;147;p25"/>
          <p:cNvPicPr preferRelativeResize="0"/>
          <p:nvPr/>
        </p:nvPicPr>
        <p:blipFill>
          <a:blip r:embed="rId4">
            <a:alphaModFix/>
          </a:blip>
          <a:stretch>
            <a:fillRect/>
          </a:stretch>
        </p:blipFill>
        <p:spPr>
          <a:xfrm>
            <a:off x="4800600" y="1867025"/>
            <a:ext cx="3886515" cy="313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Emotional Sketch</a:t>
            </a:r>
            <a:endParaRPr/>
          </a:p>
        </p:txBody>
      </p:sp>
      <p:pic>
        <p:nvPicPr>
          <p:cNvPr id="153" name="Google Shape;153;p26"/>
          <p:cNvPicPr preferRelativeResize="0"/>
          <p:nvPr/>
        </p:nvPicPr>
        <p:blipFill rotWithShape="1">
          <a:blip r:embed="rId3">
            <a:alphaModFix/>
          </a:blip>
          <a:srcRect b="29962" l="0" r="0" t="0"/>
          <a:stretch/>
        </p:blipFill>
        <p:spPr>
          <a:xfrm>
            <a:off x="152400" y="149352"/>
            <a:ext cx="5001825" cy="470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04700" y="37375"/>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Storyboard</a:t>
            </a:r>
            <a:endParaRPr/>
          </a:p>
        </p:txBody>
      </p:sp>
      <p:pic>
        <p:nvPicPr>
          <p:cNvPr id="159" name="Google Shape;159;p27"/>
          <p:cNvPicPr preferRelativeResize="0"/>
          <p:nvPr/>
        </p:nvPicPr>
        <p:blipFill rotWithShape="1">
          <a:blip r:embed="rId3">
            <a:alphaModFix/>
          </a:blip>
          <a:srcRect b="3617" l="9795" r="4953" t="3635"/>
          <a:stretch/>
        </p:blipFill>
        <p:spPr>
          <a:xfrm rot="-5400000">
            <a:off x="3252825" y="-667500"/>
            <a:ext cx="4423050" cy="700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60725" y="372725"/>
            <a:ext cx="88617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UX Design Lifecycle Stage 3: Prototype</a:t>
            </a:r>
            <a:endParaRPr/>
          </a:p>
        </p:txBody>
      </p:sp>
      <p:sp>
        <p:nvSpPr>
          <p:cNvPr id="165" name="Google Shape;165;p28"/>
          <p:cNvSpPr txBox="1"/>
          <p:nvPr>
            <p:ph idx="1" type="body"/>
          </p:nvPr>
        </p:nvSpPr>
        <p:spPr>
          <a:xfrm>
            <a:off x="311700" y="1798800"/>
            <a:ext cx="8520600" cy="3150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A HTI diagram was created for the two main tasks</a:t>
            </a:r>
            <a:endParaRPr/>
          </a:p>
          <a:p>
            <a:pPr indent="-342900" lvl="0" marL="457200" rtl="0" algn="l">
              <a:lnSpc>
                <a:spcPct val="200000"/>
              </a:lnSpc>
              <a:spcBef>
                <a:spcPts val="0"/>
              </a:spcBef>
              <a:spcAft>
                <a:spcPts val="0"/>
              </a:spcAft>
              <a:buSzPts val="1800"/>
              <a:buChar char="●"/>
            </a:pPr>
            <a:r>
              <a:rPr lang="en"/>
              <a:t>We used wireframes to map out how a user will navigate through our website</a:t>
            </a:r>
            <a:endParaRPr/>
          </a:p>
          <a:p>
            <a:pPr indent="-342900" lvl="0" marL="457200" rtl="0" algn="l">
              <a:lnSpc>
                <a:spcPct val="200000"/>
              </a:lnSpc>
              <a:spcBef>
                <a:spcPts val="0"/>
              </a:spcBef>
              <a:spcAft>
                <a:spcPts val="0"/>
              </a:spcAft>
              <a:buSzPts val="1800"/>
              <a:buChar char="●"/>
            </a:pPr>
            <a:r>
              <a:rPr lang="en"/>
              <a:t>Basic html experience was used to create a functioning website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159300" y="679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Task Inventory Diagram </a:t>
            </a:r>
            <a:endParaRPr/>
          </a:p>
        </p:txBody>
      </p:sp>
      <p:pic>
        <p:nvPicPr>
          <p:cNvPr id="171" name="Google Shape;171;p29"/>
          <p:cNvPicPr preferRelativeResize="0"/>
          <p:nvPr/>
        </p:nvPicPr>
        <p:blipFill>
          <a:blip r:embed="rId3">
            <a:alphaModFix/>
          </a:blip>
          <a:stretch>
            <a:fillRect/>
          </a:stretch>
        </p:blipFill>
        <p:spPr>
          <a:xfrm>
            <a:off x="1020350" y="859650"/>
            <a:ext cx="6400800" cy="4105275"/>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114725" y="171975"/>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 for a Task</a:t>
            </a:r>
            <a:endParaRPr/>
          </a:p>
        </p:txBody>
      </p:sp>
      <p:pic>
        <p:nvPicPr>
          <p:cNvPr id="177" name="Google Shape;177;p30"/>
          <p:cNvPicPr preferRelativeResize="0"/>
          <p:nvPr/>
        </p:nvPicPr>
        <p:blipFill>
          <a:blip r:embed="rId3">
            <a:alphaModFix/>
          </a:blip>
          <a:stretch>
            <a:fillRect/>
          </a:stretch>
        </p:blipFill>
        <p:spPr>
          <a:xfrm>
            <a:off x="77400" y="1817500"/>
            <a:ext cx="4397049" cy="2372300"/>
          </a:xfrm>
          <a:prstGeom prst="rect">
            <a:avLst/>
          </a:prstGeom>
          <a:noFill/>
          <a:ln>
            <a:noFill/>
          </a:ln>
        </p:spPr>
      </p:pic>
      <p:sp>
        <p:nvSpPr>
          <p:cNvPr id="178" name="Google Shape;178;p30"/>
          <p:cNvSpPr txBox="1"/>
          <p:nvPr/>
        </p:nvSpPr>
        <p:spPr>
          <a:xfrm>
            <a:off x="-57850" y="1065600"/>
            <a:ext cx="4397100" cy="1152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200"/>
              </a:spcBef>
              <a:spcAft>
                <a:spcPts val="0"/>
              </a:spcAft>
              <a:buSzPts val="1200"/>
              <a:buAutoNum type="arabicParenR"/>
            </a:pPr>
            <a:r>
              <a:rPr lang="en" sz="1200"/>
              <a:t>The user begins by navigating to the homepage of the website. </a:t>
            </a:r>
            <a:endParaRPr sz="1200"/>
          </a:p>
          <a:p>
            <a:pPr indent="0" lvl="0" marL="0" rtl="0" algn="l">
              <a:lnSpc>
                <a:spcPct val="115000"/>
              </a:lnSpc>
              <a:spcBef>
                <a:spcPts val="1200"/>
              </a:spcBef>
              <a:spcAft>
                <a:spcPts val="1200"/>
              </a:spcAft>
              <a:buNone/>
            </a:pPr>
            <a:r>
              <a:t/>
            </a:r>
            <a:endParaRPr sz="1200"/>
          </a:p>
        </p:txBody>
      </p:sp>
      <p:pic>
        <p:nvPicPr>
          <p:cNvPr id="179" name="Google Shape;179;p30"/>
          <p:cNvPicPr preferRelativeResize="0"/>
          <p:nvPr/>
        </p:nvPicPr>
        <p:blipFill>
          <a:blip r:embed="rId4">
            <a:alphaModFix/>
          </a:blip>
          <a:stretch>
            <a:fillRect/>
          </a:stretch>
        </p:blipFill>
        <p:spPr>
          <a:xfrm>
            <a:off x="4572000" y="1817500"/>
            <a:ext cx="4485076" cy="2333509"/>
          </a:xfrm>
          <a:prstGeom prst="rect">
            <a:avLst/>
          </a:prstGeom>
          <a:noFill/>
          <a:ln>
            <a:noFill/>
          </a:ln>
        </p:spPr>
      </p:pic>
      <p:sp>
        <p:nvSpPr>
          <p:cNvPr id="180" name="Google Shape;180;p30"/>
          <p:cNvSpPr txBox="1"/>
          <p:nvPr/>
        </p:nvSpPr>
        <p:spPr>
          <a:xfrm>
            <a:off x="4848825" y="1215438"/>
            <a:ext cx="3721800" cy="7278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rPr lang="en" sz="1200"/>
              <a:t>2) </a:t>
            </a:r>
            <a:r>
              <a:rPr lang="en" sz="1200"/>
              <a:t>The user then selects the on campus tab in the navigation bar at the top of the page.</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88100" y="1989550"/>
            <a:ext cx="4411800" cy="2375585"/>
          </a:xfrm>
          <a:prstGeom prst="rect">
            <a:avLst/>
          </a:prstGeom>
          <a:noFill/>
          <a:ln>
            <a:noFill/>
          </a:ln>
        </p:spPr>
      </p:pic>
      <p:pic>
        <p:nvPicPr>
          <p:cNvPr id="186" name="Google Shape;186;p31"/>
          <p:cNvPicPr preferRelativeResize="0"/>
          <p:nvPr/>
        </p:nvPicPr>
        <p:blipFill>
          <a:blip r:embed="rId4">
            <a:alphaModFix/>
          </a:blip>
          <a:stretch>
            <a:fillRect/>
          </a:stretch>
        </p:blipFill>
        <p:spPr>
          <a:xfrm>
            <a:off x="4644075" y="1989550"/>
            <a:ext cx="4411800" cy="2382652"/>
          </a:xfrm>
          <a:prstGeom prst="rect">
            <a:avLst/>
          </a:prstGeom>
          <a:noFill/>
          <a:ln>
            <a:noFill/>
          </a:ln>
        </p:spPr>
      </p:pic>
      <p:sp>
        <p:nvSpPr>
          <p:cNvPr id="187" name="Google Shape;187;p31"/>
          <p:cNvSpPr txBox="1"/>
          <p:nvPr/>
        </p:nvSpPr>
        <p:spPr>
          <a:xfrm>
            <a:off x="4644125" y="1254900"/>
            <a:ext cx="4411800" cy="7677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rPr lang="en" sz="1200"/>
              <a:t>4) The user can view the menu and nutritional information of the meals at the specific on campus dining hall chosen.</a:t>
            </a:r>
            <a:endParaRPr sz="1200"/>
          </a:p>
          <a:p>
            <a:pPr indent="0" lvl="0" marL="0" rtl="0" algn="ctr">
              <a:lnSpc>
                <a:spcPct val="115000"/>
              </a:lnSpc>
              <a:spcBef>
                <a:spcPts val="1200"/>
              </a:spcBef>
              <a:spcAft>
                <a:spcPts val="0"/>
              </a:spcAft>
              <a:buNone/>
            </a:pPr>
            <a:r>
              <a:t/>
            </a:r>
            <a:endParaRPr b="1" sz="1200"/>
          </a:p>
          <a:p>
            <a:pPr indent="0" lvl="0" marL="0" rtl="0" algn="ctr">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b="1" sz="1200"/>
          </a:p>
        </p:txBody>
      </p:sp>
      <p:sp>
        <p:nvSpPr>
          <p:cNvPr id="188" name="Google Shape;188;p31"/>
          <p:cNvSpPr txBox="1"/>
          <p:nvPr/>
        </p:nvSpPr>
        <p:spPr>
          <a:xfrm>
            <a:off x="385750" y="1044788"/>
            <a:ext cx="3589800" cy="6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t>3) </a:t>
            </a:r>
            <a:r>
              <a:rPr lang="en" sz="1200"/>
              <a:t>The user chooses one of the dining hall tabs that is located on the on campus page.</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HealthDash?</a:t>
            </a:r>
            <a:endParaRPr/>
          </a:p>
        </p:txBody>
      </p:sp>
      <p:sp>
        <p:nvSpPr>
          <p:cNvPr id="77" name="Google Shape;77;p14"/>
          <p:cNvSpPr txBox="1"/>
          <p:nvPr>
            <p:ph idx="1" type="body"/>
          </p:nvPr>
        </p:nvSpPr>
        <p:spPr>
          <a:xfrm>
            <a:off x="342900" y="1875225"/>
            <a:ext cx="8422500" cy="285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HealthDash is a website that shows off campus, on campus, and delivery options for meals. It includes menus for the different dining halls on campus as well as nutritional facts. There are links that are provided for the different restaurants off campus and promotional deals. It has locations and hours for all the </a:t>
            </a:r>
            <a:r>
              <a:rPr lang="en"/>
              <a:t>different</a:t>
            </a:r>
            <a:r>
              <a:rPr lang="en"/>
              <a:t> dining options.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83100" y="-82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Website</a:t>
            </a:r>
            <a:endParaRPr/>
          </a:p>
        </p:txBody>
      </p:sp>
      <p:sp>
        <p:nvSpPr>
          <p:cNvPr id="194" name="Google Shape;194;p32"/>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2"/>
          <p:cNvPicPr preferRelativeResize="0"/>
          <p:nvPr/>
        </p:nvPicPr>
        <p:blipFill rotWithShape="1">
          <a:blip r:embed="rId3">
            <a:alphaModFix/>
          </a:blip>
          <a:srcRect b="0" l="17235" r="16853" t="0"/>
          <a:stretch/>
        </p:blipFill>
        <p:spPr>
          <a:xfrm>
            <a:off x="116675" y="833475"/>
            <a:ext cx="4286255" cy="3011250"/>
          </a:xfrm>
          <a:prstGeom prst="rect">
            <a:avLst/>
          </a:prstGeom>
          <a:noFill/>
          <a:ln>
            <a:noFill/>
          </a:ln>
        </p:spPr>
      </p:pic>
      <p:pic>
        <p:nvPicPr>
          <p:cNvPr id="196" name="Google Shape;196;p32"/>
          <p:cNvPicPr preferRelativeResize="0"/>
          <p:nvPr/>
        </p:nvPicPr>
        <p:blipFill rotWithShape="1">
          <a:blip r:embed="rId4">
            <a:alphaModFix/>
          </a:blip>
          <a:srcRect b="0" l="17081" r="12072" t="0"/>
          <a:stretch/>
        </p:blipFill>
        <p:spPr>
          <a:xfrm>
            <a:off x="4572000" y="846525"/>
            <a:ext cx="4362848" cy="292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85725" y="372725"/>
            <a:ext cx="89046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UX Design Lifecycle Stage 4: Evaluate</a:t>
            </a:r>
            <a:endParaRPr/>
          </a:p>
        </p:txBody>
      </p:sp>
      <p:sp>
        <p:nvSpPr>
          <p:cNvPr id="202" name="Google Shape;202;p33"/>
          <p:cNvSpPr txBox="1"/>
          <p:nvPr>
            <p:ph idx="1" type="body"/>
          </p:nvPr>
        </p:nvSpPr>
        <p:spPr>
          <a:xfrm>
            <a:off x="311700" y="1798800"/>
            <a:ext cx="8520600" cy="315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We had users complete tasks and recorded data from each task run</a:t>
            </a:r>
            <a:endParaRPr/>
          </a:p>
          <a:p>
            <a:pPr indent="-342900" lvl="0" marL="457200" rtl="0" algn="l">
              <a:lnSpc>
                <a:spcPct val="150000"/>
              </a:lnSpc>
              <a:spcBef>
                <a:spcPts val="0"/>
              </a:spcBef>
              <a:spcAft>
                <a:spcPts val="0"/>
              </a:spcAft>
              <a:buSzPts val="1800"/>
              <a:buChar char="●"/>
            </a:pPr>
            <a:r>
              <a:rPr lang="en"/>
              <a:t>Users completed surveys once completing task about our design</a:t>
            </a:r>
            <a:endParaRPr/>
          </a:p>
          <a:p>
            <a:pPr indent="-342900" lvl="0" marL="457200" rtl="0" algn="l">
              <a:lnSpc>
                <a:spcPct val="150000"/>
              </a:lnSpc>
              <a:spcBef>
                <a:spcPts val="0"/>
              </a:spcBef>
              <a:spcAft>
                <a:spcPts val="0"/>
              </a:spcAft>
              <a:buSzPts val="1800"/>
              <a:buChar char="●"/>
            </a:pPr>
            <a:r>
              <a:rPr lang="en"/>
              <a:t>We analyzed data from user completing task and surveys</a:t>
            </a:r>
            <a:endParaRPr/>
          </a:p>
          <a:p>
            <a:pPr indent="-342900" lvl="0" marL="457200" rtl="0" algn="l">
              <a:lnSpc>
                <a:spcPct val="150000"/>
              </a:lnSpc>
              <a:spcBef>
                <a:spcPts val="0"/>
              </a:spcBef>
              <a:spcAft>
                <a:spcPts val="0"/>
              </a:spcAft>
              <a:buSzPts val="1800"/>
              <a:buChar char="●"/>
            </a:pPr>
            <a:r>
              <a:rPr lang="en"/>
              <a:t>Had users comment on the website design to get more feedback</a:t>
            </a:r>
            <a:endParaRPr/>
          </a:p>
          <a:p>
            <a:pPr indent="-342900" lvl="0" marL="457200" rtl="0" algn="l">
              <a:lnSpc>
                <a:spcPct val="150000"/>
              </a:lnSpc>
              <a:spcBef>
                <a:spcPts val="0"/>
              </a:spcBef>
              <a:spcAft>
                <a:spcPts val="0"/>
              </a:spcAft>
              <a:buSzPts val="1800"/>
              <a:buChar char="●"/>
            </a:pPr>
            <a:r>
              <a:rPr lang="en"/>
              <a:t>Made final improvements to design based off of evaluations</a:t>
            </a:r>
            <a:endParaRPr/>
          </a:p>
          <a:p>
            <a:pPr indent="0" lvl="0" marL="457200" rtl="0" algn="l">
              <a:lnSpc>
                <a:spcPct val="150000"/>
              </a:lnSpc>
              <a:spcBef>
                <a:spcPts val="1600"/>
              </a:spcBef>
              <a:spcAft>
                <a:spcPts val="0"/>
              </a:spcAft>
              <a:buNone/>
            </a:pPr>
            <a:r>
              <a:t/>
            </a:r>
            <a:endParaRPr/>
          </a:p>
          <a:p>
            <a:pPr indent="0" lvl="0" marL="457200" rtl="0" algn="l">
              <a:lnSpc>
                <a:spcPct val="150000"/>
              </a:lnSpc>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83100" y="2203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Qualitative </a:t>
            </a:r>
            <a:r>
              <a:rPr lang="en">
                <a:solidFill>
                  <a:srgbClr val="FFFFFF"/>
                </a:solidFill>
              </a:rPr>
              <a:t>Data from User Tasks</a:t>
            </a:r>
            <a:endParaRPr>
              <a:solidFill>
                <a:srgbClr val="FFFFFF"/>
              </a:solidFill>
            </a:endParaRPr>
          </a:p>
        </p:txBody>
      </p:sp>
      <p:sp>
        <p:nvSpPr>
          <p:cNvPr id="208" name="Google Shape;208;p34"/>
          <p:cNvSpPr txBox="1"/>
          <p:nvPr>
            <p:ph idx="1" type="body"/>
          </p:nvPr>
        </p:nvSpPr>
        <p:spPr>
          <a:xfrm>
            <a:off x="235500" y="759450"/>
            <a:ext cx="43533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2000"/>
              </a:spcBef>
              <a:spcAft>
                <a:spcPts val="0"/>
              </a:spcAft>
              <a:buNone/>
            </a:pPr>
            <a:r>
              <a:rPr lang="en"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600"/>
              </a:spcBef>
              <a:spcAft>
                <a:spcPts val="0"/>
              </a:spcAft>
              <a:buNone/>
            </a:pPr>
            <a:r>
              <a:rPr lang="en" sz="1400">
                <a:solidFill>
                  <a:srgbClr val="FFFFFF"/>
                </a:solidFill>
                <a:latin typeface="Times New Roman"/>
                <a:ea typeface="Times New Roman"/>
                <a:cs typeface="Times New Roman"/>
                <a:sym typeface="Times New Roman"/>
              </a:rPr>
              <a:t>User 1:</a:t>
            </a:r>
            <a:endParaRPr sz="1400">
              <a:solidFill>
                <a:srgbClr val="FFFFFF"/>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Emotional response when task 1 is assigned?</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User seemed eager to get started</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Emotional response while conducting task?</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Seemed focused while completing task;</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Frustrated when there was incorrect navigation</a:t>
            </a:r>
            <a:br>
              <a:rPr lang="en" sz="1400">
                <a:solidFill>
                  <a:srgbClr val="FFFFFF"/>
                </a:solidFill>
                <a:latin typeface="Times New Roman"/>
                <a:ea typeface="Times New Roman"/>
                <a:cs typeface="Times New Roman"/>
                <a:sym typeface="Times New Roman"/>
              </a:rPr>
            </a:br>
            <a:endParaRPr sz="1400">
              <a:solidFill>
                <a:srgbClr val="FFFFFF"/>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Emotional response once task is complete?</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Proud of oneself after completion of task</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Body language while conducting task?</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Was bent over on computer</a:t>
            </a:r>
            <a:endParaRPr sz="14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Eyes were squinted focused on the screen </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sz="1400">
              <a:solidFill>
                <a:srgbClr val="FFFFFF"/>
              </a:solidFill>
              <a:latin typeface="Times New Roman"/>
              <a:ea typeface="Times New Roman"/>
              <a:cs typeface="Times New Roman"/>
              <a:sym typeface="Times New Roman"/>
            </a:endParaRPr>
          </a:p>
        </p:txBody>
      </p:sp>
      <p:sp>
        <p:nvSpPr>
          <p:cNvPr id="209" name="Google Shape;209;p34"/>
          <p:cNvSpPr txBox="1"/>
          <p:nvPr/>
        </p:nvSpPr>
        <p:spPr>
          <a:xfrm>
            <a:off x="4693450" y="995550"/>
            <a:ext cx="4353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User 3:</a:t>
            </a:r>
            <a:endParaRPr sz="1200">
              <a:solidFill>
                <a:srgbClr val="FFFFFF"/>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Emotional response when task 1 is assigned?</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Excited to begin task</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Emotional response while conducting task?</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User was focused and relaxed while conducting the task</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Talked to themself while working on the task</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Emotional response once task is complete?</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Was content once task was completed</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Body language while conducting task?</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Relaxed during majority of task</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Was more concentrated after incorrect navigation</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Emotional response when task 2 is assigned?</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Eager to complete second task </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Worried about navigating other parts of the website</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a:t>
            </a:r>
            <a:r>
              <a:rPr lang="en"/>
              <a:t> Data</a:t>
            </a:r>
            <a:endParaRPr/>
          </a:p>
        </p:txBody>
      </p:sp>
      <p:pic>
        <p:nvPicPr>
          <p:cNvPr id="215" name="Google Shape;215;p35" title="Chart"/>
          <p:cNvPicPr preferRelativeResize="0"/>
          <p:nvPr/>
        </p:nvPicPr>
        <p:blipFill>
          <a:blip r:embed="rId3">
            <a:alphaModFix/>
          </a:blip>
          <a:stretch>
            <a:fillRect/>
          </a:stretch>
        </p:blipFill>
        <p:spPr>
          <a:xfrm>
            <a:off x="3981654" y="1493587"/>
            <a:ext cx="4850649" cy="2999325"/>
          </a:xfrm>
          <a:prstGeom prst="rect">
            <a:avLst/>
          </a:prstGeom>
          <a:noFill/>
          <a:ln>
            <a:noFill/>
          </a:ln>
        </p:spPr>
      </p:pic>
      <p:sp>
        <p:nvSpPr>
          <p:cNvPr id="216" name="Google Shape;216;p35"/>
          <p:cNvSpPr txBox="1"/>
          <p:nvPr>
            <p:ph idx="1" type="body"/>
          </p:nvPr>
        </p:nvSpPr>
        <p:spPr>
          <a:xfrm>
            <a:off x="161625" y="1125425"/>
            <a:ext cx="4588200" cy="3367500"/>
          </a:xfrm>
          <a:prstGeom prst="rect">
            <a:avLst/>
          </a:prstGeom>
        </p:spPr>
        <p:txBody>
          <a:bodyPr anchorCtr="0" anchor="t" bIns="91425" lIns="91425" spcFirstLastPara="1" rIns="91425" wrap="square" tIns="91425">
            <a:noAutofit/>
          </a:bodyPr>
          <a:lstStyle/>
          <a:p>
            <a:pPr indent="0" lvl="0" marL="0" rtl="0" algn="ctr">
              <a:lnSpc>
                <a:spcPct val="100000"/>
              </a:lnSpc>
              <a:spcBef>
                <a:spcPts val="2000"/>
              </a:spcBef>
              <a:spcAft>
                <a:spcPts val="0"/>
              </a:spcAft>
              <a:buNone/>
            </a:pPr>
            <a:r>
              <a:rPr lang="en" sz="2000">
                <a:solidFill>
                  <a:srgbClr val="FFFFFF"/>
                </a:solidFill>
                <a:latin typeface="Times New Roman"/>
                <a:ea typeface="Times New Roman"/>
                <a:cs typeface="Times New Roman"/>
                <a:sym typeface="Times New Roman"/>
              </a:rPr>
              <a:t> Quantitative Data </a:t>
            </a:r>
            <a:endParaRPr sz="2000">
              <a:solidFill>
                <a:srgbClr val="FFFFFF"/>
              </a:solidFill>
              <a:latin typeface="Times New Roman"/>
              <a:ea typeface="Times New Roman"/>
              <a:cs typeface="Times New Roman"/>
              <a:sym typeface="Times New Roman"/>
            </a:endParaRPr>
          </a:p>
          <a:p>
            <a:pPr indent="0" lvl="0" marL="0" rtl="0" algn="l">
              <a:lnSpc>
                <a:spcPct val="100000"/>
              </a:lnSpc>
              <a:spcBef>
                <a:spcPts val="600"/>
              </a:spcBef>
              <a:spcAft>
                <a:spcPts val="0"/>
              </a:spcAft>
              <a:buNone/>
            </a:pPr>
            <a:r>
              <a:rPr lang="en" sz="1200">
                <a:solidFill>
                  <a:srgbClr val="FFFFFF"/>
                </a:solidFill>
                <a:latin typeface="Times New Roman"/>
                <a:ea typeface="Times New Roman"/>
                <a:cs typeface="Times New Roman"/>
                <a:sym typeface="Times New Roman"/>
              </a:rPr>
              <a:t>User 1:</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Time to complete task 1?</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	300 seconds</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Number of incorrect navigations?</a:t>
            </a:r>
            <a:endParaRPr sz="12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2</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Number of questions asked during task?</a:t>
            </a:r>
            <a:endParaRPr sz="12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2</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User 2:</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Time to complete task 1?</a:t>
            </a:r>
            <a:endParaRPr sz="12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395 seconds</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Number of incorrect navigations?</a:t>
            </a:r>
            <a:endParaRPr sz="12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4</a:t>
            </a:r>
            <a:endParaRPr sz="1200">
              <a:solidFill>
                <a:srgbClr val="FFFFFF"/>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Number of questions asked during task?</a:t>
            </a:r>
            <a:endParaRPr sz="1200">
              <a:solidFill>
                <a:srgbClr val="FFFFF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1</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40050" y="59525"/>
            <a:ext cx="4339500" cy="11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Usability Scale </a:t>
            </a:r>
            <a:endParaRPr/>
          </a:p>
        </p:txBody>
      </p:sp>
      <p:pic>
        <p:nvPicPr>
          <p:cNvPr id="222" name="Google Shape;222;p36"/>
          <p:cNvPicPr preferRelativeResize="0"/>
          <p:nvPr/>
        </p:nvPicPr>
        <p:blipFill>
          <a:blip r:embed="rId3">
            <a:alphaModFix/>
          </a:blip>
          <a:stretch>
            <a:fillRect/>
          </a:stretch>
        </p:blipFill>
        <p:spPr>
          <a:xfrm>
            <a:off x="120800" y="721224"/>
            <a:ext cx="3349250" cy="4363676"/>
          </a:xfrm>
          <a:prstGeom prst="rect">
            <a:avLst/>
          </a:prstGeom>
          <a:noFill/>
          <a:ln>
            <a:noFill/>
          </a:ln>
        </p:spPr>
      </p:pic>
      <p:pic>
        <p:nvPicPr>
          <p:cNvPr id="223" name="Google Shape;223;p36"/>
          <p:cNvPicPr preferRelativeResize="0"/>
          <p:nvPr/>
        </p:nvPicPr>
        <p:blipFill>
          <a:blip r:embed="rId4">
            <a:alphaModFix/>
          </a:blip>
          <a:stretch>
            <a:fillRect/>
          </a:stretch>
        </p:blipFill>
        <p:spPr>
          <a:xfrm>
            <a:off x="5488775" y="753425"/>
            <a:ext cx="3490924" cy="4331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Comments on Design</a:t>
            </a:r>
            <a:endParaRPr/>
          </a:p>
        </p:txBody>
      </p:sp>
      <p:sp>
        <p:nvSpPr>
          <p:cNvPr id="229" name="Google Shape;229;p37"/>
          <p:cNvSpPr txBox="1"/>
          <p:nvPr>
            <p:ph idx="1" type="body"/>
          </p:nvPr>
        </p:nvSpPr>
        <p:spPr>
          <a:xfrm>
            <a:off x="311700" y="655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User 1-</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rgbClr val="FFFFFF"/>
                </a:solidFill>
                <a:latin typeface="Times New Roman"/>
                <a:ea typeface="Times New Roman"/>
                <a:cs typeface="Times New Roman"/>
                <a:sym typeface="Times New Roman"/>
              </a:rPr>
              <a:t>I really liked the website and think it is something that I would use frequently. It would depend on how convenient it would be to access.</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User 2-</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rgbClr val="FFFFFF"/>
                </a:solidFill>
                <a:latin typeface="Times New Roman"/>
                <a:ea typeface="Times New Roman"/>
                <a:cs typeface="Times New Roman"/>
                <a:sym typeface="Times New Roman"/>
              </a:rPr>
              <a:t>Website was set up well; Liked different headings at the top; Would use often</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User 3- </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rgbClr val="FFFFFF"/>
                </a:solidFill>
                <a:latin typeface="Times New Roman"/>
                <a:ea typeface="Times New Roman"/>
                <a:cs typeface="Times New Roman"/>
                <a:sym typeface="Times New Roman"/>
              </a:rPr>
              <a:t>The website was really cool! I thought that this is something that I would definitely consider using if it were implemented. I liked all the cool functions on it! It was well set up, but I don't know if all the features would apply to me. </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User 4- </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rgbClr val="FFFFFF"/>
                </a:solidFill>
                <a:latin typeface="Times New Roman"/>
                <a:ea typeface="Times New Roman"/>
                <a:cs typeface="Times New Roman"/>
                <a:sym typeface="Times New Roman"/>
              </a:rPr>
              <a:t>I don’t know if I would use this website, but I think others would benefit from it. It works well for what is needed.</a:t>
            </a:r>
            <a:endParaRPr sz="1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1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a:t>
            </a:r>
            <a:endParaRPr/>
          </a:p>
        </p:txBody>
      </p:sp>
      <p:sp>
        <p:nvSpPr>
          <p:cNvPr id="235" name="Google Shape;235;p38"/>
          <p:cNvSpPr txBox="1"/>
          <p:nvPr>
            <p:ph idx="1" type="body"/>
          </p:nvPr>
        </p:nvSpPr>
        <p:spPr>
          <a:xfrm>
            <a:off x="311700" y="1570200"/>
            <a:ext cx="8520600" cy="315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solidFill>
                  <a:srgbClr val="FFFFFF"/>
                </a:solidFill>
              </a:rPr>
              <a:t>Going through the lifecycle really helped apply the skills we learned in class to something that we could see the results from. Creating an actual product and having users test it really showed how an actual UX designer goes through the process of creating a design. We learned what each of the different steps entailed, such as finding out what users need in the product and the best way to create the design while accounting for what the users want. </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241" name="Google Shape;241;p39"/>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After getting first feedback from a client things that we had not considered were brought up </a:t>
            </a:r>
            <a:endParaRPr/>
          </a:p>
          <a:p>
            <a:pPr indent="-342900" lvl="0" marL="457200" rtl="0" algn="l">
              <a:lnSpc>
                <a:spcPct val="150000"/>
              </a:lnSpc>
              <a:spcBef>
                <a:spcPts val="0"/>
              </a:spcBef>
              <a:spcAft>
                <a:spcPts val="0"/>
              </a:spcAft>
              <a:buSzPts val="1800"/>
              <a:buChar char="●"/>
            </a:pPr>
            <a:r>
              <a:rPr lang="en"/>
              <a:t>The design will continue to change until the final evaluation because of all the feedback received</a:t>
            </a:r>
            <a:endParaRPr/>
          </a:p>
          <a:p>
            <a:pPr indent="-342900" lvl="0" marL="457200" rtl="0" algn="l">
              <a:lnSpc>
                <a:spcPct val="150000"/>
              </a:lnSpc>
              <a:spcBef>
                <a:spcPts val="0"/>
              </a:spcBef>
              <a:spcAft>
                <a:spcPts val="0"/>
              </a:spcAft>
              <a:buSzPts val="1800"/>
              <a:buChar char="●"/>
            </a:pPr>
            <a:r>
              <a:rPr lang="en"/>
              <a:t>The design models will help outline a lot of different perspectives of the design</a:t>
            </a:r>
            <a:endParaRPr/>
          </a:p>
          <a:p>
            <a:pPr indent="-342900" lvl="0" marL="457200" rtl="0" algn="l">
              <a:lnSpc>
                <a:spcPct val="150000"/>
              </a:lnSpc>
              <a:spcBef>
                <a:spcPts val="0"/>
              </a:spcBef>
              <a:spcAft>
                <a:spcPts val="0"/>
              </a:spcAft>
              <a:buSzPts val="1800"/>
              <a:buChar char="●"/>
            </a:pPr>
            <a:r>
              <a:rPr lang="en"/>
              <a:t>Moving from stage to stage our outlook on the project was enhanced</a:t>
            </a:r>
            <a:endParaRPr/>
          </a:p>
          <a:p>
            <a:pPr indent="-342900" lvl="0" marL="457200" rtl="0" algn="l">
              <a:lnSpc>
                <a:spcPct val="150000"/>
              </a:lnSpc>
              <a:spcBef>
                <a:spcPts val="0"/>
              </a:spcBef>
              <a:spcAft>
                <a:spcPts val="0"/>
              </a:spcAft>
              <a:buSzPts val="1800"/>
              <a:buChar char="●"/>
            </a:pPr>
            <a:r>
              <a:rPr lang="en"/>
              <a:t>When it comes to the actual assembly of the prototype there will be some things that are hard to implement as imagined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 of the Project</a:t>
            </a:r>
            <a:endParaRPr/>
          </a:p>
        </p:txBody>
      </p:sp>
      <p:sp>
        <p:nvSpPr>
          <p:cNvPr id="247" name="Google Shape;247;p40"/>
          <p:cNvSpPr txBox="1"/>
          <p:nvPr>
            <p:ph idx="1" type="body"/>
          </p:nvPr>
        </p:nvSpPr>
        <p:spPr>
          <a:xfrm>
            <a:off x="311700" y="1391600"/>
            <a:ext cx="8520600" cy="315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300">
                <a:solidFill>
                  <a:srgbClr val="FFFFFF"/>
                </a:solidFill>
              </a:rPr>
              <a:t>With each of the </a:t>
            </a:r>
            <a:r>
              <a:rPr lang="en" sz="1300">
                <a:solidFill>
                  <a:srgbClr val="FFFFFF"/>
                </a:solidFill>
              </a:rPr>
              <a:t>lifecycle</a:t>
            </a:r>
            <a:r>
              <a:rPr lang="en" sz="1300">
                <a:solidFill>
                  <a:srgbClr val="FFFFFF"/>
                </a:solidFill>
              </a:rPr>
              <a:t> many things changed in our design.  During the first stage of the lifecycle we just had the basis of what we wanted our website to look like. After interviewing potential users and talking to our client we were able to form a more solid outline of what our design would be adding more types of dining options. In the next stage as we constructed design informing models and sketches we really got a better understanding on what exactly the goals of our design is and how we can expand features such as location and hours to make it appealing to use. Continuing on, in our prototype stage as we created the wireframes and started building the actual website we came across a lot of new things we had to consider. Things such as how implementing the off campus information would be trickier than we thought and it would be harder to implement some sorting features for restaurants. We started to see what we could use from our design ideas and what would need to be changed. In our final stage after having six users evaluate our project we worked with the feedback received. We made our final changes to HealthDash, making it more appealing to users and adding a place for users to easily navigate backwards to the previous tab.</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42875" y="372725"/>
            <a:ext cx="91011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UX Design Lifecycle Stage 1: Understand Needs</a:t>
            </a:r>
            <a:endParaRPr/>
          </a:p>
        </p:txBody>
      </p:sp>
      <p:sp>
        <p:nvSpPr>
          <p:cNvPr id="83" name="Google Shape;83;p15"/>
          <p:cNvSpPr txBox="1"/>
          <p:nvPr>
            <p:ph idx="1" type="body"/>
          </p:nvPr>
        </p:nvSpPr>
        <p:spPr>
          <a:xfrm>
            <a:off x="311700" y="1646400"/>
            <a:ext cx="8520600" cy="315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We came up with interview questions that would help us understand what a user was looking for in our website</a:t>
            </a:r>
            <a:endParaRPr/>
          </a:p>
          <a:p>
            <a:pPr indent="-342900" lvl="0" marL="457200" rtl="0" algn="l">
              <a:lnSpc>
                <a:spcPct val="150000"/>
              </a:lnSpc>
              <a:spcBef>
                <a:spcPts val="0"/>
              </a:spcBef>
              <a:spcAft>
                <a:spcPts val="0"/>
              </a:spcAft>
              <a:buSzPts val="1800"/>
              <a:buChar char="●"/>
            </a:pPr>
            <a:r>
              <a:rPr lang="en"/>
              <a:t>We interviewed a group of people to determine what to put into our design</a:t>
            </a:r>
            <a:endParaRPr/>
          </a:p>
          <a:p>
            <a:pPr indent="-342900" lvl="0" marL="457200" rtl="0" algn="l">
              <a:lnSpc>
                <a:spcPct val="150000"/>
              </a:lnSpc>
              <a:spcBef>
                <a:spcPts val="0"/>
              </a:spcBef>
              <a:spcAft>
                <a:spcPts val="0"/>
              </a:spcAft>
              <a:buSzPts val="1800"/>
              <a:buChar char="●"/>
            </a:pPr>
            <a:r>
              <a:rPr lang="en"/>
              <a:t>Then we analyzed the data gathered and worked on creating our design</a:t>
            </a:r>
            <a:endParaRPr/>
          </a:p>
          <a:p>
            <a:pPr indent="-342900" lvl="0" marL="457200" rtl="0" algn="l">
              <a:lnSpc>
                <a:spcPct val="150000"/>
              </a:lnSpc>
              <a:spcBef>
                <a:spcPts val="0"/>
              </a:spcBef>
              <a:spcAft>
                <a:spcPts val="0"/>
              </a:spcAft>
              <a:buSzPts val="1800"/>
              <a:buChar char="●"/>
            </a:pPr>
            <a:r>
              <a:rPr lang="en"/>
              <a:t>A work flow model and WAAD  was created based off the information gathered</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Questions</a:t>
            </a:r>
            <a:endParaRPr/>
          </a:p>
        </p:txBody>
      </p:sp>
      <p:sp>
        <p:nvSpPr>
          <p:cNvPr id="89" name="Google Shape;89;p16"/>
          <p:cNvSpPr txBox="1"/>
          <p:nvPr>
            <p:ph idx="1" type="body"/>
          </p:nvPr>
        </p:nvSpPr>
        <p:spPr>
          <a:xfrm>
            <a:off x="0" y="1310450"/>
            <a:ext cx="8222100" cy="2710200"/>
          </a:xfrm>
          <a:prstGeom prst="rect">
            <a:avLst/>
          </a:prstGeom>
        </p:spPr>
        <p:txBody>
          <a:bodyPr anchorCtr="0" anchor="t" bIns="91425" lIns="91425" spcFirstLastPara="1" rIns="91425" wrap="square" tIns="91425">
            <a:noAutofit/>
          </a:bodyPr>
          <a:lstStyle/>
          <a:p>
            <a:pPr indent="-317500" lvl="1" marL="914400" rtl="0" algn="l">
              <a:spcBef>
                <a:spcPts val="120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How far away from campus do you live?</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Which do you use more: on campus or off campus dining?</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Would having easy access to dining hall menus change your answer to the previous question?</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How important is a menu with calorie counts to you?</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How important is a list of restaurants that accept Bearcat Cards to you?</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How important is a place to order food for delivery to you?</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If there was a website that could bring all of these things together, how often would you use it?</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What are some suggestions for things to add/change to the website?</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Any other comments?</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What is your favorite restaurant around campus?</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How do you usually pay for your meals?</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AutoNum type="alphaLcPeriod"/>
            </a:pPr>
            <a:r>
              <a:rPr lang="en">
                <a:solidFill>
                  <a:srgbClr val="FFFFFF"/>
                </a:solidFill>
                <a:latin typeface="Times New Roman"/>
                <a:ea typeface="Times New Roman"/>
                <a:cs typeface="Times New Roman"/>
                <a:sym typeface="Times New Roman"/>
              </a:rPr>
              <a:t>Around what time approx do you get food?</a:t>
            </a:r>
            <a:endParaRPr>
              <a:solidFill>
                <a:srgbClr val="FFFFFF"/>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221275" y="13010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Answers</a:t>
            </a:r>
            <a:endParaRPr/>
          </a:p>
        </p:txBody>
      </p:sp>
      <p:pic>
        <p:nvPicPr>
          <p:cNvPr id="95" name="Google Shape;95;p17"/>
          <p:cNvPicPr preferRelativeResize="0"/>
          <p:nvPr/>
        </p:nvPicPr>
        <p:blipFill rotWithShape="1">
          <a:blip r:embed="rId3">
            <a:alphaModFix/>
          </a:blip>
          <a:srcRect b="0" l="0" r="13793" t="0"/>
          <a:stretch/>
        </p:blipFill>
        <p:spPr>
          <a:xfrm>
            <a:off x="5245425" y="738725"/>
            <a:ext cx="3654500" cy="4266450"/>
          </a:xfrm>
          <a:prstGeom prst="rect">
            <a:avLst/>
          </a:prstGeom>
          <a:noFill/>
          <a:ln>
            <a:noFill/>
          </a:ln>
        </p:spPr>
      </p:pic>
      <p:pic>
        <p:nvPicPr>
          <p:cNvPr id="96" name="Google Shape;96;p17"/>
          <p:cNvPicPr preferRelativeResize="0"/>
          <p:nvPr/>
        </p:nvPicPr>
        <p:blipFill>
          <a:blip r:embed="rId4">
            <a:alphaModFix/>
          </a:blip>
          <a:stretch>
            <a:fillRect/>
          </a:stretch>
        </p:blipFill>
        <p:spPr>
          <a:xfrm>
            <a:off x="250125" y="962350"/>
            <a:ext cx="4017075" cy="4042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128600" y="352975"/>
            <a:ext cx="85545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Vision - Work Flow Model</a:t>
            </a:r>
            <a:endParaRPr/>
          </a:p>
        </p:txBody>
      </p:sp>
      <p:pic>
        <p:nvPicPr>
          <p:cNvPr id="102" name="Google Shape;102;p18"/>
          <p:cNvPicPr preferRelativeResize="0"/>
          <p:nvPr/>
        </p:nvPicPr>
        <p:blipFill>
          <a:blip r:embed="rId3">
            <a:alphaModFix/>
          </a:blip>
          <a:stretch>
            <a:fillRect/>
          </a:stretch>
        </p:blipFill>
        <p:spPr>
          <a:xfrm>
            <a:off x="1298988" y="1328725"/>
            <a:ext cx="6546025" cy="369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139300" y="372725"/>
            <a:ext cx="86931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Affinity Diagram </a:t>
            </a:r>
            <a:endParaRPr/>
          </a:p>
        </p:txBody>
      </p:sp>
      <p:pic>
        <p:nvPicPr>
          <p:cNvPr id="108" name="Google Shape;108;p19"/>
          <p:cNvPicPr preferRelativeResize="0"/>
          <p:nvPr/>
        </p:nvPicPr>
        <p:blipFill rotWithShape="1">
          <a:blip r:embed="rId3">
            <a:alphaModFix/>
          </a:blip>
          <a:srcRect b="1787" l="0" r="0" t="0"/>
          <a:stretch/>
        </p:blipFill>
        <p:spPr>
          <a:xfrm>
            <a:off x="80800" y="1407874"/>
            <a:ext cx="4836075" cy="3485025"/>
          </a:xfrm>
          <a:prstGeom prst="rect">
            <a:avLst/>
          </a:prstGeom>
          <a:noFill/>
          <a:ln>
            <a:noFill/>
          </a:ln>
        </p:spPr>
      </p:pic>
      <p:pic>
        <p:nvPicPr>
          <p:cNvPr id="109" name="Google Shape;109;p19"/>
          <p:cNvPicPr preferRelativeResize="0"/>
          <p:nvPr/>
        </p:nvPicPr>
        <p:blipFill>
          <a:blip r:embed="rId4">
            <a:alphaModFix/>
          </a:blip>
          <a:stretch>
            <a:fillRect/>
          </a:stretch>
        </p:blipFill>
        <p:spPr>
          <a:xfrm>
            <a:off x="4916875" y="1383150"/>
            <a:ext cx="4117076" cy="3485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Concept</a:t>
            </a:r>
            <a:endParaRPr baseline="-25000"/>
          </a:p>
        </p:txBody>
      </p:sp>
      <p:sp>
        <p:nvSpPr>
          <p:cNvPr id="115" name="Google Shape;115;p20"/>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400">
                <a:solidFill>
                  <a:srgbClr val="FFFFFF"/>
                </a:solidFill>
                <a:latin typeface="Times New Roman"/>
                <a:ea typeface="Times New Roman"/>
                <a:cs typeface="Times New Roman"/>
                <a:sym typeface="Times New Roman"/>
              </a:rPr>
              <a:t>HealthDash is going to be mostly for college students and staff on campus. Users will be able to view dining hall options or choose off campus options all through one platform. They will be able to access the menus for the different places on and off campus along with a description of the calorie intake and other nutritional benefits. If a person checks the website and wants to eat something off campus, UberEats and DoorDash will be available to order from. It will be useful as everyone eats and this will help them make the best choice since they will be able to view all of their options. Furthermore, while the website will be targeted towards UC Students, it will be open to anyone that lives close to campus. This website will be user friendly and accessible that way all people can use it to suit their needs.</a:t>
            </a:r>
            <a:endParaRPr sz="1400">
              <a:solidFill>
                <a:srgbClr val="FFFFFF"/>
              </a:solidFill>
              <a:latin typeface="Times New Roman"/>
              <a:ea typeface="Times New Roman"/>
              <a:cs typeface="Times New Roman"/>
              <a:sym typeface="Times New Roman"/>
            </a:endParaRPr>
          </a:p>
          <a:p>
            <a:pPr indent="0" lvl="0" marL="0" rtl="0" algn="l">
              <a:lnSpc>
                <a:spcPct val="150000"/>
              </a:lnSpc>
              <a:spcBef>
                <a:spcPts val="1200"/>
              </a:spcBef>
              <a:spcAft>
                <a:spcPts val="1600"/>
              </a:spcAft>
              <a:buNone/>
            </a:pPr>
            <a:r>
              <a:t/>
            </a:r>
            <a:endParaRPr sz="1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95250" y="372725"/>
            <a:ext cx="88845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UX Design Lifecycle Stage 2: Design</a:t>
            </a:r>
            <a:endParaRPr/>
          </a:p>
        </p:txBody>
      </p:sp>
      <p:sp>
        <p:nvSpPr>
          <p:cNvPr id="121" name="Google Shape;121;p21"/>
          <p:cNvSpPr txBox="1"/>
          <p:nvPr>
            <p:ph idx="1" type="body"/>
          </p:nvPr>
        </p:nvSpPr>
        <p:spPr>
          <a:xfrm>
            <a:off x="311700" y="1341600"/>
            <a:ext cx="8520600" cy="315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We created multiple design personas to help us improve our design to suit the needs of many</a:t>
            </a:r>
            <a:endParaRPr/>
          </a:p>
          <a:p>
            <a:pPr indent="-342900" lvl="0" marL="457200" rtl="0" algn="l">
              <a:lnSpc>
                <a:spcPct val="150000"/>
              </a:lnSpc>
              <a:spcBef>
                <a:spcPts val="0"/>
              </a:spcBef>
              <a:spcAft>
                <a:spcPts val="0"/>
              </a:spcAft>
              <a:buSzPts val="1800"/>
              <a:buChar char="●"/>
            </a:pPr>
            <a:r>
              <a:rPr lang="en"/>
              <a:t>An ecological sketch was created to show the set up of how the software would be used to create the website</a:t>
            </a:r>
            <a:endParaRPr/>
          </a:p>
          <a:p>
            <a:pPr indent="-342900" lvl="0" marL="457200" rtl="0" algn="l">
              <a:lnSpc>
                <a:spcPct val="150000"/>
              </a:lnSpc>
              <a:spcBef>
                <a:spcPts val="0"/>
              </a:spcBef>
              <a:spcAft>
                <a:spcPts val="0"/>
              </a:spcAft>
              <a:buSzPts val="1800"/>
              <a:buChar char="●"/>
            </a:pPr>
            <a:r>
              <a:rPr lang="en"/>
              <a:t>The interactive sketch shows a user navigating to a specific option</a:t>
            </a:r>
            <a:endParaRPr/>
          </a:p>
          <a:p>
            <a:pPr indent="-342900" lvl="0" marL="457200" rtl="0" algn="l">
              <a:lnSpc>
                <a:spcPct val="150000"/>
              </a:lnSpc>
              <a:spcBef>
                <a:spcPts val="0"/>
              </a:spcBef>
              <a:spcAft>
                <a:spcPts val="0"/>
              </a:spcAft>
              <a:buSzPts val="1800"/>
              <a:buChar char="●"/>
            </a:pPr>
            <a:r>
              <a:rPr lang="en"/>
              <a:t>We made an emotional sketch to highlight a user’s emotions when using HealthDash</a:t>
            </a:r>
            <a:endParaRPr/>
          </a:p>
          <a:p>
            <a:pPr indent="-342900" lvl="0" marL="457200" rtl="0" algn="l">
              <a:lnSpc>
                <a:spcPct val="150000"/>
              </a:lnSpc>
              <a:spcBef>
                <a:spcPts val="0"/>
              </a:spcBef>
              <a:spcAft>
                <a:spcPts val="0"/>
              </a:spcAft>
              <a:buSzPts val="1800"/>
              <a:buChar char="●"/>
            </a:pPr>
            <a:r>
              <a:rPr lang="en"/>
              <a:t>Our storyboard shows the different steps as a user uses HealthDash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